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12"/>
  </p:notesMasterIdLst>
  <p:handoutMasterIdLst>
    <p:handoutMasterId r:id="rId13"/>
  </p:handoutMasterIdLst>
  <p:sldIdLst>
    <p:sldId id="257" r:id="rId2"/>
    <p:sldId id="263" r:id="rId3"/>
    <p:sldId id="1696" r:id="rId4"/>
    <p:sldId id="1692" r:id="rId5"/>
    <p:sldId id="1695" r:id="rId6"/>
    <p:sldId id="1697" r:id="rId7"/>
    <p:sldId id="1698" r:id="rId8"/>
    <p:sldId id="265" r:id="rId9"/>
    <p:sldId id="261" r:id="rId10"/>
    <p:sldId id="260" r:id="rId1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3812EF06-091B-C649-9B36-3440909AA471}">
          <p14:sldIdLst>
            <p14:sldId id="257"/>
            <p14:sldId id="263"/>
          </p14:sldIdLst>
        </p14:section>
        <p14:section name="graph" id="{0E57BD4B-A481-2C4D-A7D6-95803AC9D450}">
          <p14:sldIdLst>
            <p14:sldId id="1696"/>
            <p14:sldId id="1692"/>
            <p14:sldId id="1695"/>
            <p14:sldId id="1697"/>
            <p14:sldId id="1698"/>
            <p14:sldId id="265"/>
          </p14:sldIdLst>
        </p14:section>
        <p14:section name="outro" id="{5EDE06FE-41B8-A44F-B73C-D701A9879EB7}">
          <p14:sldIdLst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3852" autoAdjust="0"/>
    <p:restoredTop sz="68804" autoAdjust="0"/>
  </p:normalViewPr>
  <p:slideViewPr>
    <p:cSldViewPr snapToGrid="0">
      <p:cViewPr varScale="1">
        <p:scale>
          <a:sx n="120" d="100"/>
          <a:sy n="120" d="100"/>
        </p:scale>
        <p:origin x="192" y="5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6/11/19 3:39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6/11/19 3:39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graph/msgraph-sdk-java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6/11/19 3:39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6/11/19 3:39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049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Developers can leverage the Microsoft Graph REST API in any type of application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All it requires is standard HTTP requests -  check out the Android HTTP library Volley for these use cases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Microsoft also provides a native Android SDK for the Microsoft Graph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Abstracts the details of working with a REST API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SDK provides a fluent API for creating requests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6/11/19 3:39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542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Just like the Azure AD MSAL </a:t>
            </a:r>
            <a:r>
              <a:rPr lang="en-US" dirty="0" err="1"/>
              <a:t>Andriod</a:t>
            </a:r>
            <a:r>
              <a:rPr lang="en-US" dirty="0"/>
              <a:t> SDK…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Microsoft Graph team provides an Java SDK for native Android applications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this to your project using Gradle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Gradle is a build &amp; package management tool commonly used in Android development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Similar to </a:t>
            </a:r>
            <a:r>
              <a:rPr lang="en-US" dirty="0" err="1"/>
              <a:t>MSBuild</a:t>
            </a:r>
            <a:r>
              <a:rPr lang="en-US" dirty="0"/>
              <a:t> + NuGet in a .NET project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Also add the GSON library, an open source library to help with serialization &amp; deserialization of Java &amp; JSON objects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Depending on the size of the application, you may need to enable </a:t>
            </a:r>
            <a:r>
              <a:rPr lang="en-US" dirty="0" err="1"/>
              <a:t>ProGuard</a:t>
            </a:r>
            <a:r>
              <a:rPr lang="en-US" dirty="0"/>
              <a:t> and </a:t>
            </a:r>
            <a:r>
              <a:rPr lang="en-US" dirty="0" err="1"/>
              <a:t>multidexing</a:t>
            </a:r>
            <a:r>
              <a:rPr lang="en-US" dirty="0"/>
              <a:t> on your project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Due the fact the Microsoft Graph Java SDK uses a large number of classes to describe functionality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See the project documentation for details: </a:t>
            </a:r>
            <a:r>
              <a:rPr lang="en-US" dirty="0">
                <a:hlinkClick r:id="rId3"/>
              </a:rPr>
              <a:t>https://github.com/microsoftgraph/msgraph-sdk-java</a:t>
            </a:r>
            <a:r>
              <a:rPr lang="en-US" dirty="0"/>
              <a:t> 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6/11/19 3:47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00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Most applications will only need a single instance of the </a:t>
            </a:r>
            <a:r>
              <a:rPr lang="en-US" dirty="0" err="1"/>
              <a:t>GraphServiceClient</a:t>
            </a:r>
            <a:r>
              <a:rPr lang="en-US" dirty="0"/>
              <a:t> for calling the Microsoft Graph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simplify this process, consider creating a singleton to manage this process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 that you need to override requests that are sent to add the access token to the request using the </a:t>
            </a:r>
            <a:r>
              <a:rPr lang="en-US" dirty="0" err="1"/>
              <a:t>IAuthenticationProvider.authenticateRequest</a:t>
            </a:r>
            <a:r>
              <a:rPr lang="en-US" dirty="0"/>
              <a:t>(</a:t>
            </a:r>
            <a:r>
              <a:rPr lang="en-US" dirty="0" err="1"/>
              <a:t>IHttpRequest</a:t>
            </a:r>
            <a:r>
              <a:rPr lang="en-US" dirty="0"/>
              <a:t>) method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6/11/19 3:39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249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Calling the Microsoft Graph with the </a:t>
            </a:r>
            <a:r>
              <a:rPr lang="en-US" dirty="0" err="1"/>
              <a:t>GraphServiceClient</a:t>
            </a:r>
            <a:r>
              <a:rPr lang="en-US" dirty="0"/>
              <a:t> object is very straightforward.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the fluent API to build a request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buildRequest</a:t>
            </a:r>
            <a:r>
              <a:rPr lang="en-US" dirty="0"/>
              <a:t>() method allows you to add options to the OData query that will be sent to the REST API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6/11/19 3:50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677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6/11/19 3:39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6/11/19 3:39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6/11/19 3:39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8279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50" r:id="rId27"/>
    <p:sldLayoutId id="2147484551" r:id="rId2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graph/msgraph-sdk-jav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Android native apps with the Microsoft Graph Java SDK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Integrate the Microsoft Graph Java SDK into an app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3722689" cy="917575"/>
          </a:xfrm>
        </p:spPr>
        <p:txBody>
          <a:bodyPr/>
          <a:lstStyle/>
          <a:p>
            <a:r>
              <a:rPr lang="en-US" sz="2800" dirty="0"/>
              <a:t>Building Microsoft </a:t>
            </a:r>
            <a:br>
              <a:rPr lang="en-US" sz="2800" dirty="0"/>
            </a:br>
            <a:r>
              <a:rPr lang="en-US" sz="2800" dirty="0"/>
              <a:t>Graph applications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8" y="2574721"/>
            <a:ext cx="3914774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Microsoft Graph Java SDK</a:t>
            </a:r>
          </a:p>
          <a:p>
            <a:pPr>
              <a:spcBef>
                <a:spcPts val="1200"/>
              </a:spcBef>
            </a:pPr>
            <a:r>
              <a:rPr lang="en-US" sz="2000" dirty="0" err="1"/>
              <a:t>GraphServiceClient</a:t>
            </a:r>
            <a:endParaRPr lang="en-US" sz="2000" dirty="0"/>
          </a:p>
          <a:p>
            <a:pPr>
              <a:spcBef>
                <a:spcPts val="1200"/>
              </a:spcBef>
            </a:pPr>
            <a:r>
              <a:rPr lang="en-US" sz="2000" dirty="0"/>
              <a:t>Making Requests</a:t>
            </a:r>
          </a:p>
        </p:txBody>
      </p:sp>
      <p:pic>
        <p:nvPicPr>
          <p:cNvPr id="10" name="Picture 9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254A3C78-410B-41D6-8FB3-74DA900C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02552" y="0"/>
            <a:ext cx="793392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AF176-1129-334E-A62E-F5331AFF4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Java SDK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9D3646C-EA60-B44A-9AFB-FE1CFB51FD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1785104"/>
          </a:xfrm>
        </p:spPr>
        <p:txBody>
          <a:bodyPr/>
          <a:lstStyle/>
          <a:p>
            <a:r>
              <a:rPr lang="en-US" dirty="0"/>
              <a:t>Microsoft Graph REST API always available to all application types</a:t>
            </a:r>
          </a:p>
          <a:p>
            <a:r>
              <a:rPr lang="en-US" dirty="0"/>
              <a:t>Microsoft Graph  SDK abstracts the specifics of calling the REST API</a:t>
            </a:r>
          </a:p>
          <a:p>
            <a:r>
              <a:rPr lang="en-US" dirty="0"/>
              <a:t>	 </a:t>
            </a:r>
            <a:r>
              <a:rPr lang="en-US" dirty="0">
                <a:solidFill>
                  <a:srgbClr val="FF0000"/>
                </a:solidFill>
                <a:hlinkClick r:id="rId3"/>
              </a:rPr>
              <a:t>https://github.com/microsoftgraph/msgraph-sdk-java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  <a:p>
            <a:r>
              <a:rPr lang="en-US" dirty="0"/>
              <a:t>Handles updating HTTP request headers and other details required by the REST API</a:t>
            </a:r>
          </a:p>
          <a:p>
            <a:r>
              <a:rPr lang="en-US" dirty="0"/>
              <a:t>Provides a fluent API for creating Microsoft Graph requests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FCEA32-0E2D-DA41-B84E-11EFFAF1A6C2}"/>
              </a:ext>
            </a:extLst>
          </p:cNvPr>
          <p:cNvSpPr/>
          <p:nvPr/>
        </p:nvSpPr>
        <p:spPr>
          <a:xfrm>
            <a:off x="1655710" y="4005105"/>
            <a:ext cx="915204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IEventCollectionRequest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request =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graphClient</a:t>
            </a:r>
            <a:endParaRPr lang="en-US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.me()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.events()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.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buildRequest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Arrays.asList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new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QueryOption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("$select", "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subject,start,end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"),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new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QueryOption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("$top", "20"),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new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QueryOption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("$skip", "0")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))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.get(callback);</a:t>
            </a:r>
          </a:p>
        </p:txBody>
      </p:sp>
    </p:spTree>
    <p:extLst>
      <p:ext uri="{BB962C8B-B14F-4D97-AF65-F5344CB8AC3E}">
        <p14:creationId xmlns:p14="http://schemas.microsoft.com/office/powerpoint/2010/main" val="92106534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DABE6CC-6A72-454B-B6F9-4D9DFD21B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899477"/>
            <a:ext cx="9878397" cy="3629025"/>
          </a:xfrm>
        </p:spPr>
        <p:txBody>
          <a:bodyPr/>
          <a:lstStyle/>
          <a:p>
            <a:r>
              <a:rPr lang="en-US" dirty="0"/>
              <a:t>Integrating Microsoft Graph</a:t>
            </a:r>
            <a:br>
              <a:rPr lang="en-US" dirty="0"/>
            </a:br>
            <a:r>
              <a:rPr lang="en-US" dirty="0"/>
              <a:t>for Android apps</a:t>
            </a:r>
          </a:p>
        </p:txBody>
      </p:sp>
    </p:spTree>
    <p:extLst>
      <p:ext uri="{BB962C8B-B14F-4D97-AF65-F5344CB8AC3E}">
        <p14:creationId xmlns:p14="http://schemas.microsoft.com/office/powerpoint/2010/main" val="208826688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AF33AF40-7F14-D248-BDC1-9369AEC9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Microsoft Graph’s Java SDK to the App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53215-9FD1-D749-88E0-1723B6D901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2154436"/>
          </a:xfrm>
        </p:spPr>
        <p:txBody>
          <a:bodyPr/>
          <a:lstStyle/>
          <a:p>
            <a:r>
              <a:rPr lang="en-US" dirty="0"/>
              <a:t>Microsoft Graph provides an Java implementation of the SDK</a:t>
            </a:r>
          </a:p>
          <a:p>
            <a:endParaRPr lang="en-US" dirty="0"/>
          </a:p>
          <a:p>
            <a:r>
              <a:rPr lang="en-US" dirty="0"/>
              <a:t>Similar to the MSAL SDK, use Gradle to add the Microsoft Graph Java SDK to the project</a:t>
            </a:r>
          </a:p>
          <a:p>
            <a:endParaRPr lang="en-US" dirty="0"/>
          </a:p>
          <a:p>
            <a:r>
              <a:rPr lang="en-US" dirty="0"/>
              <a:t>See SDK documentation for additional steps depending on the size of your project</a:t>
            </a:r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D44F0F-20C5-6444-997E-1373D78A1764}"/>
              </a:ext>
            </a:extLst>
          </p:cNvPr>
          <p:cNvSpPr/>
          <p:nvPr/>
        </p:nvSpPr>
        <p:spPr>
          <a:xfrm>
            <a:off x="772215" y="4595761"/>
            <a:ext cx="109190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implementation '</a:t>
            </a:r>
            <a:r>
              <a:rPr lang="en-US" sz="24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com.microsoft.graph:microsoft-graph</a:t>
            </a:r>
            <a:r>
              <a:rPr lang="en-US" sz="2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:#.#.#'</a:t>
            </a:r>
            <a:endParaRPr lang="en-US" sz="2400" b="0" dirty="0">
              <a:solidFill>
                <a:schemeClr val="accent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73216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534E-4BAF-E04D-BE2D-34C52DC87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632779"/>
            <a:ext cx="11533187" cy="411162"/>
          </a:xfrm>
        </p:spPr>
        <p:txBody>
          <a:bodyPr/>
          <a:lstStyle/>
          <a:p>
            <a:r>
              <a:rPr lang="en-US" dirty="0"/>
              <a:t>Recommendation: Consider Using a Singleton to Manage the API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863039-E9D8-5549-8D5E-BF8169BF88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3445"/>
          <a:stretch/>
        </p:blipFill>
        <p:spPr>
          <a:xfrm>
            <a:off x="2453647" y="1855508"/>
            <a:ext cx="7556167" cy="328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49872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B85E3-BB24-F340-AFEC-68B41F7C7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the Microsoft Graph Java SDK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A1D015-1E26-E746-B808-6ABE97AB8F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5823"/>
          <a:stretch/>
        </p:blipFill>
        <p:spPr>
          <a:xfrm>
            <a:off x="2453647" y="2214816"/>
            <a:ext cx="7556167" cy="256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5365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735</Words>
  <Application>Microsoft Macintosh PowerPoint</Application>
  <PresentationFormat>Custom</PresentationFormat>
  <Paragraphs>81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Courier New</vt:lpstr>
      <vt:lpstr>Segoe UI</vt:lpstr>
      <vt:lpstr>Segoe UI Light</vt:lpstr>
      <vt:lpstr>Segoe UI Semibold</vt:lpstr>
      <vt:lpstr>Wingdings</vt:lpstr>
      <vt:lpstr>Office 365 PPT Template - 2017</vt:lpstr>
      <vt:lpstr>Build Android native apps with the Microsoft Graph Java SDK</vt:lpstr>
      <vt:lpstr>Building Microsoft  Graph applications</vt:lpstr>
      <vt:lpstr>Microsoft Graph Java SDK</vt:lpstr>
      <vt:lpstr>Integrating Microsoft Graph for Android apps</vt:lpstr>
      <vt:lpstr>Add Microsoft Graph’s Java SDK to the App</vt:lpstr>
      <vt:lpstr>Recommendation: Consider Using a Singleton to Manage the API</vt:lpstr>
      <vt:lpstr>Use the Microsoft Graph Java SDK</vt:lpstr>
      <vt:lpstr>Demo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2019-06-11T19:52:08Z</dcterms:modified>
</cp:coreProperties>
</file>

<file path=docProps/thumbnail.jpeg>
</file>